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1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904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5" d="100"/>
          <a:sy n="65" d="100"/>
        </p:scale>
        <p:origin x="298" y="-38"/>
      </p:cViewPr>
      <p:guideLst>
        <p:guide pos="5904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2638"/>
            <a:ext cx="9685176" cy="634480"/>
          </a:xfrm>
        </p:spPr>
        <p:txBody>
          <a:bodyPr>
            <a:noAutofit/>
          </a:bodyPr>
          <a:lstStyle/>
          <a:p>
            <a:pPr algn="ctr"/>
            <a:r>
              <a:rPr lang="uk-UA" sz="23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Житомирський медичний інститут   </a:t>
            </a:r>
            <a:br>
              <a:rPr lang="uk-UA" sz="2300" dirty="0" smtClean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uk-UA" sz="23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Житомирської обласної ради</a:t>
            </a:r>
            <a:endParaRPr lang="uk-UA" sz="23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0" y="853440"/>
            <a:ext cx="9192769" cy="5888736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</a:pPr>
            <a:endParaRPr lang="uk-UA" sz="16000" b="1" dirty="0">
              <a:latin typeface="Arial Black" panose="020B0A0402010202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uk-UA" sz="16000" b="1" dirty="0" smtClean="0">
                <a:latin typeface="Arial Black" panose="020B0A04020102020204" pitchFamily="34" charset="0"/>
                <a:ea typeface="Calibri" panose="020F0502020204030204" pitchFamily="34" charset="0"/>
              </a:rPr>
              <a:t>Анкета </a:t>
            </a:r>
            <a:r>
              <a:rPr lang="uk-UA" sz="16000" b="1" dirty="0">
                <a:latin typeface="Arial Black" panose="020B0A04020102020204" pitchFamily="34" charset="0"/>
                <a:ea typeface="Calibri" panose="020F0502020204030204" pitchFamily="34" charset="0"/>
              </a:rPr>
              <a:t>науково-педагогічного, педагогічного працівника щодо внутрішнього забезпечення якості організації освітнього </a:t>
            </a:r>
            <a:r>
              <a:rPr lang="uk-UA" sz="16000" b="1" dirty="0" smtClean="0">
                <a:latin typeface="Arial Black" panose="020B0A04020102020204" pitchFamily="34" charset="0"/>
                <a:ea typeface="Calibri" panose="020F0502020204030204" pitchFamily="34" charset="0"/>
              </a:rPr>
              <a:t>процесу</a:t>
            </a:r>
          </a:p>
          <a:p>
            <a:pPr indent="1588" defTabSz="179388">
              <a:lnSpc>
                <a:spcPct val="120000"/>
              </a:lnSpc>
              <a:spcAft>
                <a:spcPts val="0"/>
              </a:spcAft>
            </a:pPr>
            <a:endParaRPr lang="ru-RU" sz="10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588" defTabSz="179388">
              <a:lnSpc>
                <a:spcPct val="170000"/>
              </a:lnSpc>
              <a:spcAft>
                <a:spcPts val="0"/>
              </a:spcAft>
            </a:pPr>
            <a:r>
              <a:rPr lang="ru-RU" sz="10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Центр </a:t>
            </a:r>
            <a:r>
              <a:rPr lang="ru-RU" sz="10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експертизи</a:t>
            </a:r>
            <a:r>
              <a:rPr lang="ru-RU" sz="10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0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моніторингу</a:t>
            </a:r>
            <a:r>
              <a:rPr lang="ru-RU" sz="10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якості</a:t>
            </a:r>
            <a:r>
              <a:rPr lang="ru-RU" sz="10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освітньої</a:t>
            </a:r>
            <a:r>
              <a:rPr lang="ru-RU" sz="10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endParaRPr lang="ru-RU" sz="100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algn="ctr">
              <a:lnSpc>
                <a:spcPct val="170000"/>
              </a:lnSpc>
              <a:spcAft>
                <a:spcPts val="0"/>
              </a:spcAft>
            </a:pPr>
            <a:r>
              <a:rPr lang="uk-UA" sz="10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uk-UA" sz="9800" dirty="0" smtClean="0">
                <a:solidFill>
                  <a:srgbClr val="0070C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2020 </a:t>
            </a:r>
            <a:r>
              <a:rPr lang="uk-UA" sz="9800" dirty="0">
                <a:solidFill>
                  <a:srgbClr val="0070C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– </a:t>
            </a:r>
            <a:r>
              <a:rPr lang="uk-UA" sz="9800" dirty="0" smtClean="0">
                <a:solidFill>
                  <a:srgbClr val="0070C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2021 </a:t>
            </a:r>
            <a:r>
              <a:rPr lang="uk-UA" sz="9800" dirty="0">
                <a:solidFill>
                  <a:srgbClr val="0070C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навчальний рік</a:t>
            </a:r>
          </a:p>
          <a:p>
            <a:pPr algn="ctr"/>
            <a:endParaRPr lang="uk-UA" sz="9800" dirty="0">
              <a:solidFill>
                <a:schemeClr val="bg1"/>
              </a:solidFill>
              <a:latin typeface="Arial Black" panose="020B0A04020102020204" pitchFamily="34" charset="0"/>
              <a:ea typeface="+mj-ea"/>
              <a:cs typeface="Times New Roman" panose="02020603050405020304" pitchFamily="18" charset="0"/>
            </a:endParaRPr>
          </a:p>
          <a:p>
            <a:pPr algn="ctr"/>
            <a:endParaRPr lang="uk-UA" sz="7400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uk-UA" sz="3600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buClr>
                <a:srgbClr val="40BAD2"/>
              </a:buClr>
            </a:pPr>
            <a:endParaRPr lang="uk-UA" sz="36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3600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endParaRPr lang="uk-UA" sz="3600" dirty="0" smtClean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Times New Roman" pitchFamily="18" charset="0"/>
            </a:endParaRPr>
          </a:p>
          <a:p>
            <a:pPr algn="ctr"/>
            <a:endParaRPr lang="uk-UA" sz="36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Times New Roman" pitchFamily="18" charset="0"/>
            </a:endParaRPr>
          </a:p>
          <a:p>
            <a:pPr algn="ctr"/>
            <a:endParaRPr lang="uk-UA" sz="3600" dirty="0" smtClean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Times New Roman" pitchFamily="18" charset="0"/>
            </a:endParaRPr>
          </a:p>
          <a:p>
            <a:pPr algn="ctr"/>
            <a:endParaRPr lang="uk-UA" sz="3600" dirty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Times New Roman" pitchFamily="18" charset="0"/>
            </a:endParaRPr>
          </a:p>
          <a:p>
            <a:pPr algn="ctr"/>
            <a:endParaRPr lang="uk-UA" sz="3600" dirty="0" smtClean="0">
              <a:solidFill>
                <a:srgbClr val="0070C0"/>
              </a:solidFill>
              <a:latin typeface="Arial Black" panose="020B0A04020102020204" pitchFamily="34" charset="0"/>
              <a:ea typeface="+mj-ea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290" y="0"/>
            <a:ext cx="2898710" cy="3135086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3958" y="3579326"/>
            <a:ext cx="2908041" cy="251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64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111" y="1128408"/>
            <a:ext cx="2947482" cy="4601183"/>
          </a:xfrm>
        </p:spPr>
        <p:txBody>
          <a:bodyPr>
            <a:normAutofit/>
          </a:bodyPr>
          <a:lstStyle/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так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8" y="104138"/>
            <a:ext cx="1091279" cy="121930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575538" y="246186"/>
            <a:ext cx="8182708" cy="1341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 задоволені Ви </a:t>
            </a:r>
            <a:r>
              <a:rPr lang="uk-UA" sz="24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соціально-психологічним кліматом </a:t>
            </a:r>
            <a:r>
              <a:rPr lang="uk-UA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кафедрі, </a:t>
            </a:r>
            <a:r>
              <a:rPr lang="uk-UA" sz="24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цикловій </a:t>
            </a:r>
            <a:r>
              <a:rPr lang="uk-UA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комісії, </a:t>
            </a:r>
            <a:r>
              <a:rPr lang="uk-UA" sz="24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інституті?</a:t>
            </a:r>
            <a:endParaRPr lang="uk-UA" sz="2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4864" y="1570891"/>
            <a:ext cx="8211997" cy="440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62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111" y="1128408"/>
            <a:ext cx="2947482" cy="4601183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так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8" y="104138"/>
            <a:ext cx="1091279" cy="1219306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3751385" y="234462"/>
            <a:ext cx="7924800" cy="9166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інституті реалізується принцип </a:t>
            </a:r>
            <a:r>
              <a:rPr lang="uk-UA" sz="24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студентоцентризму</a:t>
            </a:r>
            <a:r>
              <a:rPr lang="uk-UA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uk-UA" sz="2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8207" y="1383322"/>
            <a:ext cx="8307608" cy="443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9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111" y="1128408"/>
            <a:ext cx="2947482" cy="4601183"/>
          </a:xfrm>
        </p:spPr>
        <p:txBody>
          <a:bodyPr>
            <a:normAutofit/>
          </a:bodyPr>
          <a:lstStyle/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так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8" y="104138"/>
            <a:ext cx="1091279" cy="121930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423138" y="105508"/>
            <a:ext cx="8768861" cy="1720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uk-UA" sz="23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Науково-педагогічні та педагогічні працівники залучені до розробки, </a:t>
            </a:r>
            <a:r>
              <a:rPr lang="uk-UA" sz="23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моніторингу </a:t>
            </a:r>
            <a:r>
              <a:rPr lang="uk-UA" sz="23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 періодичного перегляду освітньо-професійних програм?</a:t>
            </a:r>
            <a:endParaRPr lang="uk-UA" sz="23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8175" y="1969477"/>
            <a:ext cx="8390410" cy="393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23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111" y="1128408"/>
            <a:ext cx="2947482" cy="4601183"/>
          </a:xfrm>
        </p:spPr>
        <p:txBody>
          <a:bodyPr>
            <a:normAutofit/>
          </a:bodyPr>
          <a:lstStyle/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так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8" y="104138"/>
            <a:ext cx="1091279" cy="121930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376246" y="199292"/>
            <a:ext cx="8534400" cy="1720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sz="23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інституті здійснюється соціальна підтримка науково-педагогічних та </a:t>
            </a:r>
            <a:r>
              <a:rPr lang="uk-UA" sz="23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педагогічних </a:t>
            </a:r>
            <a:r>
              <a:rPr lang="uk-UA" sz="23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працівників (матеріальна допомога, заходи, діяльність профспілкової організації)?</a:t>
            </a:r>
            <a:endParaRPr lang="uk-UA" sz="23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2004646"/>
            <a:ext cx="8381999" cy="422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8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111" y="1128408"/>
            <a:ext cx="2947482" cy="4601183"/>
          </a:xfrm>
        </p:spPr>
        <p:txBody>
          <a:bodyPr>
            <a:normAutofit/>
          </a:bodyPr>
          <a:lstStyle/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так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8" y="104138"/>
            <a:ext cx="1091279" cy="121930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376245" y="128954"/>
            <a:ext cx="8721969" cy="1313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uk-UA" sz="23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інституті здійснюється стимулювання діяльності  науково-педагогічних </a:t>
            </a:r>
            <a:r>
              <a:rPr lang="uk-UA" sz="23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 педагогічних </a:t>
            </a:r>
            <a:r>
              <a:rPr lang="uk-UA" sz="23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працівників (</a:t>
            </a:r>
            <a:r>
              <a:rPr lang="uk-UA" sz="23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визнання, відзнаки</a:t>
            </a:r>
            <a:r>
              <a:rPr lang="uk-UA" sz="23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преміювання тощо)?</a:t>
            </a:r>
            <a:endParaRPr lang="uk-UA" sz="23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22" y="1688122"/>
            <a:ext cx="8163278" cy="433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84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111" y="1128408"/>
            <a:ext cx="2947482" cy="4601183"/>
          </a:xfrm>
        </p:spPr>
        <p:txBody>
          <a:bodyPr>
            <a:normAutofit/>
          </a:bodyPr>
          <a:lstStyle/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так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8" y="104138"/>
            <a:ext cx="1091279" cy="121930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610708" y="175846"/>
            <a:ext cx="8124092" cy="1487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sz="2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 науково-педагогічних та педагогічних працівників є можливість </a:t>
            </a:r>
            <a:r>
              <a:rPr lang="uk-UA" sz="20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звернутися </a:t>
            </a:r>
            <a:r>
              <a:rPr lang="uk-UA" sz="2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адміністрації, керівників структурних підрозділів інституту з ініціативами щодо покращення якості освіти в інституті?</a:t>
            </a:r>
            <a:endParaRPr lang="uk-UA" sz="2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6285" y="1793631"/>
            <a:ext cx="8252299" cy="424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3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111" y="1128408"/>
            <a:ext cx="2947482" cy="4601183"/>
          </a:xfrm>
        </p:spPr>
        <p:txBody>
          <a:bodyPr>
            <a:normAutofit/>
          </a:bodyPr>
          <a:lstStyle/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так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8" y="104138"/>
            <a:ext cx="1091279" cy="121930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387969" y="211016"/>
            <a:ext cx="8569569" cy="1720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sz="23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Науково-педагогічні та педагогічні працівники мають можливість </a:t>
            </a:r>
            <a:r>
              <a:rPr lang="uk-UA" sz="23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підвищувати </a:t>
            </a:r>
            <a:r>
              <a:rPr lang="uk-UA" sz="23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свій професійний рівень та обирати суб’єкти підвищення кваліфікації і стажування?</a:t>
            </a:r>
            <a:endParaRPr lang="uk-UA" sz="23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4864" y="1981200"/>
            <a:ext cx="8176827" cy="400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87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111" y="1128408"/>
            <a:ext cx="2947482" cy="4601183"/>
          </a:xfrm>
        </p:spPr>
        <p:txBody>
          <a:bodyPr>
            <a:normAutofit/>
          </a:bodyPr>
          <a:lstStyle/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так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8" y="104138"/>
            <a:ext cx="1091279" cy="1219306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3364523" y="0"/>
            <a:ext cx="8475785" cy="1720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sz="23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базі інституту проводяться конференції, методичні семінари, які </a:t>
            </a:r>
            <a:r>
              <a:rPr lang="uk-UA" sz="23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сприяють </a:t>
            </a:r>
            <a:r>
              <a:rPr lang="uk-UA" sz="23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професійному розвитку та вдосконаленню педагогічної майстерності?</a:t>
            </a:r>
            <a:endParaRPr lang="uk-UA" sz="23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7706" y="1723293"/>
            <a:ext cx="8233985" cy="423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01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8408"/>
            <a:ext cx="3399692" cy="4601183"/>
          </a:xfrm>
        </p:spPr>
        <p:txBody>
          <a:bodyPr>
            <a:normAutofit/>
          </a:bodyPr>
          <a:lstStyle/>
          <a:p>
            <a:pPr lvl="0">
              <a:tabLst>
                <a:tab pos="539750" algn="l"/>
              </a:tabLst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так, регулярно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рідко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	не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8" y="104138"/>
            <a:ext cx="1091279" cy="121930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376246" y="0"/>
            <a:ext cx="8663354" cy="1289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sz="23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 отримуєте Ви інформацію про наукові заходи, програми, </a:t>
            </a:r>
            <a:r>
              <a:rPr lang="uk-UA" sz="23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конференції</a:t>
            </a:r>
            <a:r>
              <a:rPr lang="uk-UA" sz="23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тренінги, можливість публікуватися у журналах тощо?</a:t>
            </a:r>
            <a:endParaRPr lang="uk-UA" sz="23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1416" y="1418492"/>
            <a:ext cx="8370276" cy="454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4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89538"/>
            <a:ext cx="3387969" cy="4440053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адміністрація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посилено мотивує науково-педагогічних та 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 працівників займатися науковою діяльністю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адміністрація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активно мотивує, створюючи мінімум умов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знаю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інший варіант_______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8" y="104138"/>
            <a:ext cx="1091279" cy="121930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364523" y="105508"/>
            <a:ext cx="8534400" cy="1313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sz="23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Якою мірою адміністрація інституту мотивує науково-педагогічних та </a:t>
            </a:r>
            <a:r>
              <a:rPr lang="uk-UA" sz="23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педагогічних </a:t>
            </a:r>
            <a:r>
              <a:rPr lang="uk-UA" sz="23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працівників активніше займатися науковою діяльністю?</a:t>
            </a:r>
            <a:endParaRPr lang="uk-UA" sz="23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6922" y="1559169"/>
            <a:ext cx="8288215" cy="406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1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536" y="1085089"/>
            <a:ext cx="3224785" cy="517638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Період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анкетування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квітень 2021 р. </a:t>
            </a:r>
            <a:b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Форма: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он-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лайн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опитування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нке</a:t>
            </a: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тою, яка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розроблена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допомогою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застосунку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Google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Forms</a:t>
            </a:r>
            <a: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uk-UA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012" y="0"/>
            <a:ext cx="1091279" cy="1219306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3535680" y="755904"/>
            <a:ext cx="8217408" cy="5212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Кількість запитань</a:t>
            </a:r>
            <a:r>
              <a:rPr lang="uk-UA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анкеті</a:t>
            </a:r>
            <a:r>
              <a:rPr lang="ru-RU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запропонованій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науково-педагогічним і педагогічним працівникам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було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представлено </a:t>
            </a:r>
            <a:r>
              <a:rPr lang="uk-UA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22 </a:t>
            </a:r>
            <a:r>
              <a:rPr lang="uk-U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</a:t>
            </a:r>
            <a:r>
              <a:rPr lang="ru-RU" sz="2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питан</a:t>
            </a:r>
            <a:r>
              <a:rPr lang="uk-UA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ня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uk-UA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Розробники анкети та організатори опитування:</a:t>
            </a:r>
            <a:r>
              <a:rPr lang="uk-U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uk-UA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Центр </a:t>
            </a:r>
            <a:r>
              <a:rPr lang="uk-U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експертизи та моніторингу якості освітньої </a:t>
            </a:r>
            <a:r>
              <a:rPr lang="uk-UA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діяльності.</a:t>
            </a:r>
            <a:endParaRPr lang="uk-UA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Мета:</a:t>
            </a:r>
            <a:r>
              <a:rPr lang="uk-U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об’єктивна оцінка </a:t>
            </a:r>
            <a:r>
              <a:rPr lang="uk-UA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організації освітнього процесу в </a:t>
            </a:r>
            <a:r>
              <a:rPr lang="uk-U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інституті, </a:t>
            </a:r>
            <a:r>
              <a:rPr lang="uk-UA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яка </a:t>
            </a:r>
            <a:r>
              <a:rPr lang="uk-UA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буде використана для розробки заходів, спрямованих на вдосконалення якості освітнього процесу та розбудови закладу нового типу. </a:t>
            </a:r>
          </a:p>
          <a:p>
            <a:pPr algn="just">
              <a:spcAft>
                <a:spcPts val="0"/>
              </a:spcAft>
            </a:pPr>
            <a:r>
              <a:rPr lang="uk-UA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Кількість учасників анонімного опитування: </a:t>
            </a:r>
            <a:endParaRPr lang="uk-UA" sz="24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80</a:t>
            </a:r>
            <a:r>
              <a:rPr lang="uk-UA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респондентів.</a:t>
            </a:r>
            <a:endParaRPr lang="uk-UA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uk-UA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440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111" y="1128408"/>
            <a:ext cx="2947482" cy="4601183"/>
          </a:xfrm>
        </p:spPr>
        <p:txBody>
          <a:bodyPr>
            <a:normAutofit/>
          </a:bodyPr>
          <a:lstStyle/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так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8" y="104138"/>
            <a:ext cx="1091279" cy="1219306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3176954" y="82062"/>
            <a:ext cx="893298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інституті запроваджується політика академічної доброчесності в </a:t>
            </a:r>
            <a:r>
              <a:rPr lang="uk-UA" sz="24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освітньому </a:t>
            </a:r>
            <a:r>
              <a:rPr lang="uk-UA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процесі?</a:t>
            </a:r>
            <a:endParaRPr lang="uk-UA" sz="2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049" y="1101968"/>
            <a:ext cx="8118582" cy="497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76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1242646"/>
            <a:ext cx="3528647" cy="4806462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регулярно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заходи,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стажування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не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заходи,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не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знаю про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8" y="104138"/>
            <a:ext cx="1091279" cy="121930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563815" y="140677"/>
            <a:ext cx="83937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latin typeface="Arial Black" panose="020B0A04020102020204" pitchFamily="34" charset="0"/>
                <a:ea typeface="Calibri" panose="020F0502020204030204" pitchFamily="34" charset="0"/>
              </a:rPr>
              <a:t>Як Ви оціните роботу міжнародного відділу інституту?</a:t>
            </a:r>
            <a:endParaRPr lang="uk-UA" sz="2400" dirty="0">
              <a:latin typeface="Arial Black" panose="020B0A04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4862" y="1242646"/>
            <a:ext cx="8405445" cy="44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87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312985"/>
            <a:ext cx="3458308" cy="4771292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 так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проводиться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анкетування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 так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анкетування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не регулярно і не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1279" cy="121930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387968" y="140678"/>
            <a:ext cx="8546123" cy="1313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sz="23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 проводиться в інституті оцінка здобувачами вищої освіти якості </a:t>
            </a:r>
            <a:r>
              <a:rPr lang="uk-UA" sz="23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викладання </a:t>
            </a:r>
            <a:r>
              <a:rPr lang="uk-UA" sz="23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науково-педагогічними та педагогічними працівниками?</a:t>
            </a:r>
            <a:endParaRPr lang="uk-UA" sz="23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1512277"/>
            <a:ext cx="8358554" cy="427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99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111" y="1128408"/>
            <a:ext cx="2947482" cy="4601183"/>
          </a:xfrm>
        </p:spPr>
        <p:txBody>
          <a:bodyPr>
            <a:normAutofit/>
          </a:bodyPr>
          <a:lstStyle/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так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8" y="104138"/>
            <a:ext cx="1091279" cy="121930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446585" y="128954"/>
            <a:ext cx="8417169" cy="1626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sz="2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Науково-педагогічні та педагогічні працівники використовують </a:t>
            </a:r>
            <a:r>
              <a:rPr lang="uk-UA" sz="22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 </a:t>
            </a:r>
            <a:r>
              <a:rPr lang="uk-UA" sz="22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опитувань здобувачів вищої освіти з питань якості освітньо-професійних програм для їх перегляду та покращення?</a:t>
            </a:r>
            <a:endParaRPr lang="uk-UA" sz="22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2943" y="1828801"/>
            <a:ext cx="8238749" cy="40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45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65" y="1594338"/>
            <a:ext cx="2813904" cy="4009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184" y="1383323"/>
            <a:ext cx="3001107" cy="4346268"/>
          </a:xfrm>
        </p:spPr>
        <p:txBody>
          <a:bodyPr>
            <a:normAutofit/>
          </a:bodyPr>
          <a:lstStyle/>
          <a:p>
            <a:pPr lvl="0"/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98" y="104138"/>
            <a:ext cx="1091279" cy="1219306"/>
          </a:xfrm>
          <a:prstGeom prst="rect">
            <a:avLst/>
          </a:prstGeom>
        </p:spPr>
      </p:pic>
      <p:sp>
        <p:nvSpPr>
          <p:cNvPr id="4" name="Прямокутник 3"/>
          <p:cNvSpPr/>
          <p:nvPr/>
        </p:nvSpPr>
        <p:spPr>
          <a:xfrm>
            <a:off x="3399692" y="82062"/>
            <a:ext cx="8710246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Ваші пропозиції щодо підвищення якості освітньої діяльності в інституті, </a:t>
            </a:r>
            <a:r>
              <a:rPr lang="uk-UA" sz="2400" dirty="0" smtClean="0">
                <a:latin typeface="Arial Black" panose="020B0A04020102020204" pitchFamily="34" charset="0"/>
                <a:ea typeface="Calibri" panose="020F0502020204030204" pitchFamily="34" charset="0"/>
              </a:rPr>
              <a:t>системи </a:t>
            </a:r>
            <a:r>
              <a:rPr lang="uk-UA" sz="2400" dirty="0">
                <a:latin typeface="Arial Black" panose="020B0A04020102020204" pitchFamily="34" charset="0"/>
                <a:ea typeface="Calibri" panose="020F0502020204030204" pitchFamily="34" charset="0"/>
              </a:rPr>
              <a:t>внутрішнього забезпечення </a:t>
            </a:r>
            <a:r>
              <a:rPr lang="uk-UA" sz="2400" dirty="0" smtClean="0">
                <a:latin typeface="Arial Black" panose="020B0A04020102020204" pitchFamily="34" charset="0"/>
                <a:ea typeface="Calibri" panose="020F0502020204030204" pitchFamily="34" charset="0"/>
              </a:rPr>
              <a:t>якості</a:t>
            </a:r>
            <a:r>
              <a:rPr lang="uk-UA" sz="2400" dirty="0">
                <a:latin typeface="Arial Black" panose="020B0A04020102020204" pitchFamily="34" charset="0"/>
                <a:ea typeface="Calibri" panose="020F0502020204030204" pitchFamily="34" charset="0"/>
              </a:rPr>
              <a:t>.</a:t>
            </a:r>
            <a:endParaRPr lang="uk-UA" sz="2400" dirty="0">
              <a:solidFill>
                <a:srgbClr val="00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3411415" y="1547446"/>
            <a:ext cx="852267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202124"/>
                </a:solidFill>
                <a:latin typeface="Roboto"/>
              </a:rPr>
              <a:t>-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Вивчення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та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врахування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досвіду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кращих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зарубіжних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університетів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у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підготовці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навчально-методичних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матеріалів</a:t>
            </a:r>
            <a:endParaRPr lang="ru-RU" dirty="0">
              <a:solidFill>
                <a:srgbClr val="202124"/>
              </a:solidFill>
              <a:latin typeface="Roboto"/>
            </a:endParaRPr>
          </a:p>
          <a:p>
            <a:r>
              <a:rPr lang="ru-RU" dirty="0" smtClean="0">
                <a:solidFill>
                  <a:srgbClr val="202124"/>
                </a:solidFill>
                <a:latin typeface="Roboto"/>
              </a:rPr>
              <a:t>-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Технічне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дооснащення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аудиторій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,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удосконалення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матеріально-технічної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бази</a:t>
            </a:r>
            <a:endParaRPr lang="ru-RU" dirty="0" smtClean="0">
              <a:solidFill>
                <a:srgbClr val="202124"/>
              </a:solidFill>
              <a:latin typeface="Roboto"/>
            </a:endParaRPr>
          </a:p>
          <a:p>
            <a:r>
              <a:rPr lang="ru-RU" dirty="0" smtClean="0">
                <a:solidFill>
                  <a:srgbClr val="202124"/>
                </a:solidFill>
                <a:latin typeface="Roboto"/>
              </a:rPr>
              <a:t>-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Покращити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практичне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навчання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студентів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з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залученням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баз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лікувальних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закладів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міста</a:t>
            </a:r>
            <a:endParaRPr lang="ru-RU" dirty="0" smtClean="0">
              <a:solidFill>
                <a:srgbClr val="202124"/>
              </a:solidFill>
              <a:latin typeface="Roboto"/>
            </a:endParaRPr>
          </a:p>
          <a:p>
            <a:r>
              <a:rPr lang="uk-UA" dirty="0" smtClean="0">
                <a:solidFill>
                  <a:srgbClr val="202124"/>
                </a:solidFill>
                <a:latin typeface="Roboto"/>
              </a:rPr>
              <a:t>- Створити </a:t>
            </a:r>
            <a:r>
              <a:rPr lang="uk-UA" dirty="0">
                <a:solidFill>
                  <a:srgbClr val="202124"/>
                </a:solidFill>
                <a:latin typeface="Roboto"/>
              </a:rPr>
              <a:t>відокремлений підрозділ, який відповідає за внутрішнє забезпечення якості </a:t>
            </a:r>
            <a:r>
              <a:rPr lang="uk-UA" dirty="0" smtClean="0">
                <a:solidFill>
                  <a:srgbClr val="202124"/>
                </a:solidFill>
                <a:latin typeface="Roboto"/>
              </a:rPr>
              <a:t>освіти</a:t>
            </a:r>
          </a:p>
          <a:p>
            <a:r>
              <a:rPr lang="uk-UA" dirty="0" smtClean="0">
                <a:solidFill>
                  <a:srgbClr val="202124"/>
                </a:solidFill>
                <a:latin typeface="Roboto"/>
              </a:rPr>
              <a:t>- Всі </a:t>
            </a:r>
            <a:r>
              <a:rPr lang="uk-UA" dirty="0">
                <a:solidFill>
                  <a:srgbClr val="202124"/>
                </a:solidFill>
                <a:latin typeface="Roboto"/>
              </a:rPr>
              <a:t>анкетування здобувачів освіти щодо діяльності науково-педагогічних працівників робити </a:t>
            </a:r>
            <a:r>
              <a:rPr lang="uk-UA" dirty="0" smtClean="0">
                <a:solidFill>
                  <a:srgbClr val="202124"/>
                </a:solidFill>
                <a:latin typeface="Roboto"/>
              </a:rPr>
              <a:t>відкритими</a:t>
            </a:r>
          </a:p>
          <a:p>
            <a:r>
              <a:rPr lang="ru-RU" dirty="0" smtClean="0">
                <a:solidFill>
                  <a:srgbClr val="202124"/>
                </a:solidFill>
                <a:latin typeface="Roboto"/>
              </a:rPr>
              <a:t>-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Активне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впровадження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інновацій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в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освітній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процес</a:t>
            </a:r>
            <a:endParaRPr lang="ru-RU" dirty="0" smtClean="0">
              <a:solidFill>
                <a:srgbClr val="202124"/>
              </a:solidFill>
              <a:latin typeface="Roboto"/>
            </a:endParaRPr>
          </a:p>
          <a:p>
            <a:r>
              <a:rPr lang="uk-UA" dirty="0" smtClean="0">
                <a:solidFill>
                  <a:srgbClr val="202124"/>
                </a:solidFill>
                <a:latin typeface="Roboto"/>
              </a:rPr>
              <a:t>- Пошук </a:t>
            </a:r>
            <a:r>
              <a:rPr lang="uk-UA" dirty="0">
                <a:solidFill>
                  <a:srgbClr val="202124"/>
                </a:solidFill>
                <a:latin typeface="Roboto"/>
              </a:rPr>
              <a:t>шляхів стимулювання викладачів</a:t>
            </a:r>
            <a:endParaRPr lang="ru-RU" dirty="0" smtClean="0">
              <a:solidFill>
                <a:srgbClr val="202124"/>
              </a:solidFill>
              <a:latin typeface="Roboto"/>
            </a:endParaRPr>
          </a:p>
          <a:p>
            <a:r>
              <a:rPr lang="ru-RU" dirty="0" smtClean="0">
                <a:solidFill>
                  <a:srgbClr val="202124"/>
                </a:solidFill>
                <a:latin typeface="Roboto"/>
              </a:rPr>
              <a:t>-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Посилення</a:t>
            </a:r>
            <a:r>
              <a:rPr lang="ru-RU" dirty="0" smtClean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відповідальності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викладача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за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результати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своєї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роботи</a:t>
            </a:r>
            <a:endParaRPr lang="ru-RU" dirty="0" smtClean="0">
              <a:solidFill>
                <a:srgbClr val="202124"/>
              </a:solidFill>
              <a:latin typeface="Roboto"/>
            </a:endParaRPr>
          </a:p>
          <a:p>
            <a:r>
              <a:rPr lang="ru-RU" dirty="0" smtClean="0">
                <a:solidFill>
                  <a:srgbClr val="202124"/>
                </a:solidFill>
                <a:latin typeface="Roboto"/>
              </a:rPr>
              <a:t>- Система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забезпечення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якості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освіти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в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навчальному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закладі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знаходиться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на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достатньо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високому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рівні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та </a:t>
            </a:r>
            <a:r>
              <a:rPr lang="ru-RU" dirty="0" err="1">
                <a:solidFill>
                  <a:srgbClr val="202124"/>
                </a:solidFill>
                <a:latin typeface="Roboto"/>
              </a:rPr>
              <a:t>постійно</a:t>
            </a:r>
            <a:r>
              <a:rPr lang="ru-RU" dirty="0">
                <a:solidFill>
                  <a:srgbClr val="202124"/>
                </a:solidFill>
                <a:latin typeface="Roboto"/>
              </a:rPr>
              <a:t> </a:t>
            </a:r>
            <a:r>
              <a:rPr lang="ru-RU" dirty="0" err="1" smtClean="0">
                <a:solidFill>
                  <a:srgbClr val="202124"/>
                </a:solidFill>
                <a:latin typeface="Roboto"/>
              </a:rPr>
              <a:t>удосконалюється</a:t>
            </a:r>
            <a:endParaRPr lang="ru-RU" dirty="0" smtClean="0">
              <a:solidFill>
                <a:srgbClr val="202124"/>
              </a:solidFill>
              <a:latin typeface="Roboto"/>
            </a:endParaRPr>
          </a:p>
          <a:p>
            <a:r>
              <a:rPr lang="uk-UA" dirty="0" smtClean="0">
                <a:solidFill>
                  <a:srgbClr val="202124"/>
                </a:solidFill>
                <a:latin typeface="Roboto"/>
              </a:rPr>
              <a:t>- Продовжувати </a:t>
            </a:r>
            <a:r>
              <a:rPr lang="uk-UA" dirty="0">
                <a:solidFill>
                  <a:srgbClr val="202124"/>
                </a:solidFill>
                <a:latin typeface="Roboto"/>
              </a:rPr>
              <a:t>працювати над підвищенням якості </a:t>
            </a:r>
            <a:r>
              <a:rPr lang="uk-UA" dirty="0" err="1">
                <a:solidFill>
                  <a:srgbClr val="202124"/>
                </a:solidFill>
                <a:latin typeface="Roboto"/>
              </a:rPr>
              <a:t>овітньої</a:t>
            </a:r>
            <a:r>
              <a:rPr lang="uk-UA" dirty="0">
                <a:solidFill>
                  <a:srgbClr val="202124"/>
                </a:solidFill>
                <a:latin typeface="Roboto"/>
              </a:rPr>
              <a:t> діяльності в інституті, системи забезпечення якості </a:t>
            </a:r>
            <a:r>
              <a:rPr lang="uk-UA" dirty="0" smtClean="0">
                <a:solidFill>
                  <a:srgbClr val="202124"/>
                </a:solidFill>
                <a:latin typeface="Roboto"/>
              </a:rPr>
              <a:t>освіти.</a:t>
            </a:r>
          </a:p>
          <a:p>
            <a:pPr marL="285750" indent="-285750">
              <a:buFontTx/>
              <a:buChar char="-"/>
            </a:pPr>
            <a:endParaRPr lang="ru-RU" b="0" dirty="0">
              <a:solidFill>
                <a:srgbClr val="20212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03898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96462"/>
            <a:ext cx="3505200" cy="5181600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uk-UA" sz="17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Кафедра </a:t>
            </a: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«Сестринська справа»</a:t>
            </a:r>
            <a:b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Кафедра </a:t>
            </a: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«Технології медичної діагностики та лікування. </a:t>
            </a:r>
            <a:r>
              <a:rPr lang="uk-UA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Громадське </a:t>
            </a: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здоров’я»</a:t>
            </a:r>
            <a:b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Кафедра </a:t>
            </a: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природничих та соціально-гуманітарних дисциплін</a:t>
            </a:r>
            <a:b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uk-UA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Циклова </a:t>
            </a: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комісія стоматологічних дисциплін </a:t>
            </a:r>
            <a:b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Циклова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комісія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хірургічних дисциплін </a:t>
            </a:r>
            <a:b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Циклова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комісія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акушерсько-гінекологічних та педіатричних </a:t>
            </a:r>
            <a:r>
              <a:rPr lang="uk-UA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дисциплін </a:t>
            </a: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Циклова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комісія</a:t>
            </a: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терапевтичних дисциплін та сестринської справи </a:t>
            </a:r>
            <a:b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Циклова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комісія</a:t>
            </a: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загальномедичних</a:t>
            </a: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спеціальних дисциплін </a:t>
            </a:r>
            <a:b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Циклова</a:t>
            </a:r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комісія</a:t>
            </a:r>
            <a:r>
              <a:rPr lang="uk-UA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загальноосвітніх дисциплін та фізичного </a:t>
            </a:r>
            <a:r>
              <a:rPr lang="uk-UA" sz="1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виховання </a:t>
            </a:r>
            <a:r>
              <a:rPr lang="uk-UA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45" y="104138"/>
            <a:ext cx="1091279" cy="121930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751384" y="211016"/>
            <a:ext cx="79716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spc="-6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Кафедра, циклова комісія на якій Ви працюєте?</a:t>
            </a:r>
            <a:br>
              <a:rPr lang="uk-UA" sz="2400" spc="-6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400" dirty="0">
              <a:latin typeface="Arial Black" panose="020B0A04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2932" y="1301262"/>
            <a:ext cx="8603560" cy="438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54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8408"/>
            <a:ext cx="3376246" cy="4601183"/>
          </a:xfrm>
        </p:spPr>
        <p:txBody>
          <a:bodyPr>
            <a:normAutofit/>
          </a:bodyPr>
          <a:lstStyle/>
          <a:p>
            <a:pPr lvl="0" defTabSz="269875">
              <a:lnSpc>
                <a:spcPct val="115000"/>
              </a:lnSpc>
              <a:spcAft>
                <a:spcPts val="0"/>
              </a:spcAft>
            </a:pPr>
            <a:r>
              <a:rPr lang="uk-UA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до 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років</a:t>
            </a:r>
            <a:b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- 5-10 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років</a:t>
            </a:r>
            <a:b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- 10-20 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років</a:t>
            </a:r>
            <a:b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більше </a:t>
            </a: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 років</a:t>
            </a:r>
            <a:b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8" y="104138"/>
            <a:ext cx="1091279" cy="121930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575537" y="211015"/>
            <a:ext cx="82178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spc="-6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Який у Вас загальний досвід викладацької діяльності?</a:t>
            </a:r>
            <a:br>
              <a:rPr lang="uk-UA" sz="2400" spc="-6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400" dirty="0"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1415" y="1207478"/>
            <a:ext cx="8698523" cy="465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4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8409"/>
            <a:ext cx="3423138" cy="320913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	так </a:t>
            </a:r>
            <a:b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	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b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	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частково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8" y="104138"/>
            <a:ext cx="1091279" cy="121930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458309" y="269632"/>
            <a:ext cx="83351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spc="-6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 існує в інституті система управління </a:t>
            </a:r>
            <a:endParaRPr lang="uk-UA" sz="2400" spc="-60" dirty="0" smtClean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uk-UA" sz="2400" spc="-6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якістю </a:t>
            </a:r>
            <a:r>
              <a:rPr lang="uk-UA" sz="2400" spc="-6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освіти?</a:t>
            </a:r>
            <a:br>
              <a:rPr lang="uk-UA" sz="2400" spc="-6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400" dirty="0"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8653" y="1289538"/>
            <a:ext cx="8194424" cy="458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40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83323"/>
            <a:ext cx="3434862" cy="2344616"/>
          </a:xfrm>
        </p:spPr>
        <p:txBody>
          <a:bodyPr>
            <a:normAutofit/>
          </a:bodyPr>
          <a:lstStyle/>
          <a:p>
            <a:pPr lvl="0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так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8" y="104138"/>
            <a:ext cx="1091279" cy="121930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434861" y="152400"/>
            <a:ext cx="85930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spc="-60" dirty="0"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  <a:t>Навчальні приміщення обладнані сучасною мультимедійною технікою та дозволяють проводити заняття з використанням інноваційних технологій?</a:t>
            </a:r>
            <a:br>
              <a:rPr lang="uk-UA" sz="2400" spc="-60" dirty="0">
                <a:latin typeface="Arial Black" panose="020B0A04020102020204" pitchFamily="34" charset="0"/>
                <a:ea typeface="+mj-ea"/>
                <a:cs typeface="Times New Roman" panose="02020603050405020304" pitchFamily="18" charset="0"/>
              </a:rPr>
            </a:br>
            <a:endParaRPr lang="uk-UA" sz="2400" dirty="0"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4390" y="1746738"/>
            <a:ext cx="8272809" cy="44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82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68923"/>
            <a:ext cx="3423138" cy="6576646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практично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 НПП та педагогічні працівники використовують нові </a:t>
            </a:r>
            <a:b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технології навчання</a:t>
            </a:r>
            <a:b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частково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Лише деякі НПП та педагогічні працівники </a:t>
            </a:r>
            <a:b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використовують нові технології навчання</a:t>
            </a:r>
            <a:b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нові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технології навчання використовуються дуже </a:t>
            </a:r>
            <a:r>
              <a:rPr lang="uk-UA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рідко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практично </a:t>
            </a:r>
            <a:r>
              <a:rPr lang="uk-UA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використовуються 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8" y="104138"/>
            <a:ext cx="1091279" cy="121930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528646" y="0"/>
            <a:ext cx="8323385" cy="2190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Наскільки </a:t>
            </a:r>
            <a:r>
              <a:rPr lang="uk-UA" sz="24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інтенсивно</a:t>
            </a:r>
            <a:r>
              <a:rPr lang="uk-UA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використовуються науково-педагогічними та </a:t>
            </a:r>
            <a:r>
              <a:rPr lang="uk-UA" sz="24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педагогічними </a:t>
            </a:r>
            <a:r>
              <a:rPr lang="uk-UA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працівниками нові технології навчання (кейс-метод, робота в групах, фокус-групи, мозковий штурм, </a:t>
            </a:r>
            <a:r>
              <a:rPr lang="uk-UA" sz="2400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дебрифінги</a:t>
            </a:r>
            <a:r>
              <a:rPr lang="uk-UA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дискусії тощо)?</a:t>
            </a:r>
            <a:endParaRPr lang="uk-UA" sz="2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15" y="2142945"/>
            <a:ext cx="8546122" cy="443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44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111" y="1128408"/>
            <a:ext cx="2947482" cy="4601183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	так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	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8" y="104138"/>
            <a:ext cx="1091279" cy="121930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587262" y="222738"/>
            <a:ext cx="812409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 задоволені Ви рівнем інформаційної підтримки освітнього процесу і </a:t>
            </a:r>
            <a:r>
              <a:rPr lang="uk-UA" sz="24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науково-дослідницької </a:t>
            </a:r>
            <a:r>
              <a:rPr lang="uk-UA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діяльності?</a:t>
            </a:r>
            <a:endParaRPr lang="uk-UA" sz="2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2496" y="1664677"/>
            <a:ext cx="8281596" cy="431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85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111" y="1128408"/>
            <a:ext cx="2947482" cy="4601183"/>
          </a:xfrm>
        </p:spPr>
        <p:txBody>
          <a:bodyPr>
            <a:normAutofit/>
          </a:bodyPr>
          <a:lstStyle/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так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	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8" y="104138"/>
            <a:ext cx="1091279" cy="1219306"/>
          </a:xfrm>
          <a:prstGeom prst="rect">
            <a:avLst/>
          </a:prstGeom>
        </p:spPr>
      </p:pic>
      <p:sp>
        <p:nvSpPr>
          <p:cNvPr id="3" name="Прямокутник 2"/>
          <p:cNvSpPr/>
          <p:nvPr/>
        </p:nvSpPr>
        <p:spPr>
          <a:xfrm>
            <a:off x="3411415" y="164124"/>
            <a:ext cx="8323385" cy="1341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 задоволені Ви рівнем взаємодії здобувачів вищої освіти і </a:t>
            </a:r>
            <a:r>
              <a:rPr lang="uk-UA" sz="2400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науково-педагогічного </a:t>
            </a:r>
            <a:r>
              <a:rPr lang="uk-UA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 педагогічного складу в освітньому процесі?</a:t>
            </a:r>
            <a:endParaRPr lang="uk-UA" sz="2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4364" y="1652954"/>
            <a:ext cx="8243882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05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719</TotalTime>
  <Words>609</Words>
  <Application>Microsoft Office PowerPoint</Application>
  <PresentationFormat>Широкий екран</PresentationFormat>
  <Paragraphs>76</Paragraphs>
  <Slides>24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24</vt:i4>
      </vt:variant>
    </vt:vector>
  </HeadingPairs>
  <TitlesOfParts>
    <vt:vector size="32" baseType="lpstr">
      <vt:lpstr>Arial</vt:lpstr>
      <vt:lpstr>Arial Black</vt:lpstr>
      <vt:lpstr>Calibri</vt:lpstr>
      <vt:lpstr>Corbel</vt:lpstr>
      <vt:lpstr>Roboto</vt:lpstr>
      <vt:lpstr>Times New Roman</vt:lpstr>
      <vt:lpstr>Wingdings 2</vt:lpstr>
      <vt:lpstr>Рамка</vt:lpstr>
      <vt:lpstr>Житомирський медичний інститут    Житомирської обласної ради</vt:lpstr>
      <vt:lpstr> Період анкетування: квітень 2021 р.  Форма:  он-лайн опитування за анкетою, яка розроблена за допомогою застосунку Google Forms. </vt:lpstr>
      <vt:lpstr>- Кафедра «Сестринська справа» -  Кафедра «Технології медичної діагностики та лікування. Громадське здоров’я» - Кафедра природничих та соціально-гуманітарних дисциплін - Циклова комісія стоматологічних дисциплін  - Циклова комісія  хірургічних дисциплін  - Циклова комісія акушерсько-гінекологічних та педіатричних дисциплін  - Циклова комісія терапевтичних дисциплін та сестринської справи  - Циклова комісія загальномедичних та спеціальних дисциплін  - Циклова комісія загальноосвітніх дисциплін та фізичного виховання  </vt:lpstr>
      <vt:lpstr> - до 5 років  - 5-10 років  - 10-20 років  - більше 20 років </vt:lpstr>
      <vt:lpstr>a) так  b) ні   c) частково </vt:lpstr>
      <vt:lpstr> a) так  b) ні   c) частково  </vt:lpstr>
      <vt:lpstr> - практично всі НПП та педагогічні працівники використовують нові  технології навчання  - частково. Лише деякі НПП та педагогічні працівники  використовують нові технології навчання  - нові технології навчання використовуються дуже рідко  - практично не використовуються  </vt:lpstr>
      <vt:lpstr>a) так  b) ні   c) частково  </vt:lpstr>
      <vt:lpstr>a) так  b) ні   c) частково</vt:lpstr>
      <vt:lpstr>a) так  b) ні   c) частково</vt:lpstr>
      <vt:lpstr>a) так  b) ні   c) частково </vt:lpstr>
      <vt:lpstr>a) так  b) ні   c) частково </vt:lpstr>
      <vt:lpstr>a) так  b) ні   c) частково </vt:lpstr>
      <vt:lpstr>a) так  b) ні   c) частково </vt:lpstr>
      <vt:lpstr>a) так  b) ні   c) частково </vt:lpstr>
      <vt:lpstr>a) так  b) ні   c) частково </vt:lpstr>
      <vt:lpstr>a) так  b) ні   c) частково </vt:lpstr>
      <vt:lpstr>a) так, регулярно отримую b) іноді отримую c) дуже рідко дану інформацію  d) не отримую  </vt:lpstr>
      <vt:lpstr>a)  адміністрація посилено мотивує науково-педагогічних та  педагогічних працівників займатися науковою діяльністю b)  адміністрація не активно мотивує, створюючи мінімум умов c)  не знаю d)  інший варіант_______</vt:lpstr>
      <vt:lpstr>a) так  b) ні   c) частково </vt:lpstr>
      <vt:lpstr>a) регулярно отримую інформацію про заходи, програми, проєкти, стажування b) не отримую інформацію про заходи, програми тощо c) не знаю про його діяльність d) інший варіант____ </vt:lpstr>
      <vt:lpstr>a)  так, проводиться регулярне анкетування здобувачів з оцінки якості  викладання, результати оцінки впливають на подальшу роботу викладача b)  так, анкетування здобувачів проводяться, але не регулярно і не  впливають на підвищення якості викладання  c)  ні d)  інший варіант____ </vt:lpstr>
      <vt:lpstr>a) так  b) ні   c) частково 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Обліковий запис Microsoft</dc:creator>
  <cp:lastModifiedBy>Обліковий запис Microsoft</cp:lastModifiedBy>
  <cp:revision>66</cp:revision>
  <dcterms:created xsi:type="dcterms:W3CDTF">2023-02-08T09:50:07Z</dcterms:created>
  <dcterms:modified xsi:type="dcterms:W3CDTF">2023-02-12T23:57:55Z</dcterms:modified>
</cp:coreProperties>
</file>